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20" r:id="rId4"/>
    <p:sldId id="321" r:id="rId5"/>
    <p:sldId id="295" r:id="rId6"/>
    <p:sldId id="288" r:id="rId7"/>
    <p:sldId id="289" r:id="rId8"/>
    <p:sldId id="290" r:id="rId9"/>
    <p:sldId id="296" r:id="rId10"/>
    <p:sldId id="297" r:id="rId11"/>
    <p:sldId id="298" r:id="rId12"/>
    <p:sldId id="291" r:id="rId13"/>
    <p:sldId id="259" r:id="rId14"/>
    <p:sldId id="299" r:id="rId15"/>
    <p:sldId id="300" r:id="rId16"/>
    <p:sldId id="292" r:id="rId17"/>
    <p:sldId id="293" r:id="rId18"/>
    <p:sldId id="302" r:id="rId19"/>
    <p:sldId id="303" r:id="rId20"/>
    <p:sldId id="304" r:id="rId21"/>
    <p:sldId id="305" r:id="rId22"/>
    <p:sldId id="306" r:id="rId23"/>
    <p:sldId id="307" r:id="rId24"/>
    <p:sldId id="308" r:id="rId25"/>
    <p:sldId id="309" r:id="rId26"/>
    <p:sldId id="310" r:id="rId27"/>
    <p:sldId id="311" r:id="rId28"/>
    <p:sldId id="312" r:id="rId29"/>
    <p:sldId id="313" r:id="rId30"/>
    <p:sldId id="314" r:id="rId31"/>
    <p:sldId id="322" r:id="rId32"/>
    <p:sldId id="323" r:id="rId33"/>
    <p:sldId id="324" r:id="rId34"/>
    <p:sldId id="325" r:id="rId35"/>
    <p:sldId id="326" r:id="rId36"/>
    <p:sldId id="327" r:id="rId37"/>
    <p:sldId id="315" r:id="rId38"/>
    <p:sldId id="316" r:id="rId39"/>
    <p:sldId id="317" r:id="rId40"/>
    <p:sldId id="318" r:id="rId41"/>
    <p:sldId id="319" r:id="rId42"/>
    <p:sldId id="331" r:id="rId43"/>
    <p:sldId id="332" r:id="rId44"/>
    <p:sldId id="333" r:id="rId45"/>
    <p:sldId id="334" r:id="rId46"/>
    <p:sldId id="328" r:id="rId47"/>
    <p:sldId id="330" r:id="rId48"/>
    <p:sldId id="329" r:id="rId49"/>
    <p:sldId id="301" r:id="rId5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062" autoAdjust="0"/>
  </p:normalViewPr>
  <p:slideViewPr>
    <p:cSldViewPr>
      <p:cViewPr varScale="1">
        <p:scale>
          <a:sx n="84" d="100"/>
          <a:sy n="84" d="100"/>
        </p:scale>
        <p:origin x="582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D502F-5AF7-4FF9-AD03-3B5FBCCDFCF6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58B6C-B607-4D22-ADAD-FE316F487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3235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D502F-5AF7-4FF9-AD03-3B5FBCCDFCF6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58B6C-B607-4D22-ADAD-FE316F487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001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D502F-5AF7-4FF9-AD03-3B5FBCCDFCF6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58B6C-B607-4D22-ADAD-FE316F487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338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D502F-5AF7-4FF9-AD03-3B5FBCCDFCF6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58B6C-B607-4D22-ADAD-FE316F487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213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D502F-5AF7-4FF9-AD03-3B5FBCCDFCF6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58B6C-B607-4D22-ADAD-FE316F487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256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D502F-5AF7-4FF9-AD03-3B5FBCCDFCF6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58B6C-B607-4D22-ADAD-FE316F487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324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D502F-5AF7-4FF9-AD03-3B5FBCCDFCF6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58B6C-B607-4D22-ADAD-FE316F487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838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D502F-5AF7-4FF9-AD03-3B5FBCCDFCF6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58B6C-B607-4D22-ADAD-FE316F487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710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D502F-5AF7-4FF9-AD03-3B5FBCCDFCF6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58B6C-B607-4D22-ADAD-FE316F487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172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D502F-5AF7-4FF9-AD03-3B5FBCCDFCF6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58B6C-B607-4D22-ADAD-FE316F487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012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D502F-5AF7-4FF9-AD03-3B5FBCCDFCF6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58B6C-B607-4D22-ADAD-FE316F487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25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3D502F-5AF7-4FF9-AD03-3B5FBCCDFCF6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958B6C-B607-4D22-ADAD-FE316F487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411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1"/>
            <a:ext cx="7772400" cy="2228850"/>
          </a:xfrm>
        </p:spPr>
        <p:txBody>
          <a:bodyPr>
            <a:normAutofit/>
          </a:bodyPr>
          <a:lstStyle/>
          <a:p>
            <a:r>
              <a:rPr lang="en-US" sz="6000" dirty="0" smtClean="0"/>
              <a:t>How Change Happens</a:t>
            </a:r>
            <a:endParaRPr lang="en-US" sz="6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flipH="1">
            <a:off x="7863836" y="6096000"/>
            <a:ext cx="60964" cy="76200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  <p:pic>
        <p:nvPicPr>
          <p:cNvPr id="1026" name="Picture 2" descr="C:\Users\zmcco\Dropbox\Camera Uploads\Photos-Videos for MarComm\BEST PICS LIBRARY\- GambiaRising - 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276600"/>
            <a:ext cx="2790027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2553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582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2 teachers in training are also women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168400"/>
            <a:ext cx="4267200" cy="56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6181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 of 12 teachers are men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1430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2974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women teachers are dedicated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>
          <a:xfrm>
            <a:off x="838200" y="1150621"/>
            <a:ext cx="7625079" cy="5718809"/>
          </a:xfrm>
        </p:spPr>
      </p:pic>
    </p:spTree>
    <p:extLst>
      <p:ext uri="{BB962C8B-B14F-4D97-AF65-F5344CB8AC3E}">
        <p14:creationId xmlns:p14="http://schemas.microsoft.com/office/powerpoint/2010/main" val="3231062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 smtClean="0"/>
              <a:t>The Teachers’ Housing Problem</a:t>
            </a:r>
            <a:endParaRPr lang="en-US" sz="4000" b="1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590800"/>
            <a:ext cx="3805524" cy="2532403"/>
          </a:xfrm>
        </p:spPr>
      </p:pic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554764"/>
            <a:ext cx="3429000" cy="2568439"/>
          </a:xfrm>
        </p:spPr>
      </p:pic>
      <p:sp>
        <p:nvSpPr>
          <p:cNvPr id="7" name="AutoShape 6" descr="File:Gambian village.jpg - Wikimedia Comm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361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There was no housing for the teachers. Here is where 2 of the women lived: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16" y="1676400"/>
            <a:ext cx="69088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8917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3 others lived here; </a:t>
            </a:r>
            <a:br>
              <a:rPr lang="en-US" dirty="0" smtClean="0"/>
            </a:br>
            <a:r>
              <a:rPr lang="en-US" dirty="0" smtClean="0"/>
              <a:t>there was only room for 2 beds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485900"/>
            <a:ext cx="7162800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628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The women teachers stayed at the school</a:t>
            </a:r>
            <a:br>
              <a:rPr lang="en-US" sz="3600" dirty="0" smtClean="0"/>
            </a:br>
            <a:r>
              <a:rPr lang="en-US" sz="3600" dirty="0" smtClean="0"/>
              <a:t>until time for bed. All planned to transfer.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490485"/>
            <a:ext cx="7239000" cy="526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408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community said they would build housing, if we could provide materials: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4294967295"/>
          </p:nvPr>
        </p:nvSpPr>
        <p:spPr>
          <a:xfrm>
            <a:off x="685800" y="2133600"/>
            <a:ext cx="7848600" cy="4267200"/>
          </a:xfrm>
        </p:spPr>
        <p:txBody>
          <a:bodyPr>
            <a:normAutofit fontScale="92500" lnSpcReduction="10000"/>
          </a:bodyPr>
          <a:lstStyle/>
          <a:p>
            <a:r>
              <a:rPr lang="en-US" sz="3600" dirty="0" smtClean="0"/>
              <a:t>Housing units:  10 X $1500 =   $15,000</a:t>
            </a:r>
          </a:p>
          <a:p>
            <a:r>
              <a:rPr lang="en-US" sz="3600" dirty="0" smtClean="0"/>
              <a:t>Toilet/washrooms</a:t>
            </a:r>
            <a:r>
              <a:rPr lang="en-US" sz="3600" dirty="0"/>
              <a:t>:   2 x $1250 = $</a:t>
            </a:r>
            <a:r>
              <a:rPr lang="en-US" sz="3600" dirty="0" smtClean="0"/>
              <a:t>2500</a:t>
            </a:r>
          </a:p>
          <a:p>
            <a:r>
              <a:rPr lang="en-US" sz="3600" dirty="0"/>
              <a:t>Optimum would be 1 </a:t>
            </a:r>
            <a:r>
              <a:rPr lang="en-US" sz="3600" dirty="0" smtClean="0"/>
              <a:t>teacher per room</a:t>
            </a:r>
          </a:p>
          <a:p>
            <a:r>
              <a:rPr lang="en-US" sz="3600" dirty="0" smtClean="0"/>
              <a:t>With Concord Rotary backing, we started </a:t>
            </a:r>
            <a:r>
              <a:rPr lang="en-US" sz="3600" dirty="0" smtClean="0"/>
              <a:t>with 5 rooms, with 2 teachers sharing </a:t>
            </a:r>
            <a:r>
              <a:rPr lang="en-US" sz="3600" dirty="0" smtClean="0"/>
              <a:t>each </a:t>
            </a:r>
            <a:r>
              <a:rPr lang="en-US" sz="3600" dirty="0" smtClean="0"/>
              <a:t>room (and the men still sleeping in the village)</a:t>
            </a:r>
          </a:p>
          <a:p>
            <a:r>
              <a:rPr lang="en-US" sz="3600" dirty="0" smtClean="0"/>
              <a:t>Work </a:t>
            </a:r>
            <a:r>
              <a:rPr lang="en-US" sz="3600" dirty="0" smtClean="0"/>
              <a:t>began.</a:t>
            </a:r>
            <a:endParaRPr lang="en-US" sz="3600" dirty="0"/>
          </a:p>
        </p:txBody>
      </p:sp>
      <p:sp>
        <p:nvSpPr>
          <p:cNvPr id="6" name="Content Placeholder 5"/>
          <p:cNvSpPr>
            <a:spLocks noGrp="1"/>
          </p:cNvSpPr>
          <p:nvPr>
            <p:ph type="subTitle" idx="4294967295"/>
          </p:nvPr>
        </p:nvSpPr>
        <p:spPr>
          <a:xfrm flipH="1">
            <a:off x="8686799" y="6400800"/>
            <a:ext cx="45719" cy="60324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6291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plot was measured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923" y="1295400"/>
            <a:ext cx="3892154" cy="518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8617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community turned out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00" y="1524000"/>
            <a:ext cx="62992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1462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400" dirty="0" smtClean="0"/>
              <a:t>The Gambia: Africa’s smallest country</a:t>
            </a:r>
            <a:endParaRPr lang="en-US" sz="4400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flipH="1">
            <a:off x="7278687" y="6096000"/>
            <a:ext cx="45719" cy="76200"/>
          </a:xfrm>
        </p:spPr>
        <p:txBody>
          <a:bodyPr>
            <a:normAutofit fontScale="25000" lnSpcReduction="20000"/>
          </a:bodyPr>
          <a:lstStyle/>
          <a:p>
            <a:endParaRPr lang="en-US"/>
          </a:p>
        </p:txBody>
      </p:sp>
      <p:pic>
        <p:nvPicPr>
          <p:cNvPr id="2050" name="Picture 2" descr="C:\Users\zmcco\Dropbox\Camera Uploads\Photos-Videos for MarComm\Map of Gambia in west Afric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506741"/>
            <a:ext cx="6683375" cy="3249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ight Arrow 6"/>
          <p:cNvSpPr/>
          <p:nvPr/>
        </p:nvSpPr>
        <p:spPr>
          <a:xfrm>
            <a:off x="685800" y="762000"/>
            <a:ext cx="838200" cy="60960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127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Bricks were made by hand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417638"/>
            <a:ext cx="6847416" cy="513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0135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walls went up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524000"/>
            <a:ext cx="67056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9183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 was hot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600200"/>
            <a:ext cx="5435600" cy="4656667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>
            <a:off x="3962400" y="4419600"/>
            <a:ext cx="16764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7691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Materials came on bush taxi roofs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44" y="1417638"/>
            <a:ext cx="6949016" cy="521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8435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9600" y="274638"/>
            <a:ext cx="3276600" cy="182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 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65919"/>
            <a:ext cx="79248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4959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00" y="381000"/>
            <a:ext cx="46863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0690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42900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8121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197953"/>
            <a:ext cx="4038600" cy="65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303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8610600" cy="645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5815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71450"/>
            <a:ext cx="8686800" cy="65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0229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0593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In 2000, 64.2% of Gambians could not </a:t>
            </a:r>
            <a:r>
              <a:rPr lang="en-US" dirty="0" smtClean="0"/>
              <a:t>read (i.e., literacy was 35.8%)</a:t>
            </a:r>
            <a:endParaRPr lang="en-US" dirty="0" smtClean="0"/>
          </a:p>
          <a:p>
            <a:r>
              <a:rPr lang="en-US" dirty="0" smtClean="0"/>
              <a:t>The British left an extensive school system, and the Catholic Church merged their schools with the government’s for a unified </a:t>
            </a:r>
            <a:r>
              <a:rPr lang="en-US" dirty="0" smtClean="0"/>
              <a:t>system which the Gambian government began expanding</a:t>
            </a:r>
            <a:endParaRPr lang="en-US" dirty="0" smtClean="0"/>
          </a:p>
          <a:p>
            <a:r>
              <a:rPr lang="en-US" dirty="0" smtClean="0"/>
              <a:t>By 2022, literacy had risen to 58.7%</a:t>
            </a:r>
          </a:p>
          <a:p>
            <a:r>
              <a:rPr lang="en-US" dirty="0" smtClean="0"/>
              <a:t>But in the lowest income 20% of families, only 3% of girls were completing 12</a:t>
            </a:r>
            <a:r>
              <a:rPr lang="en-US" baseline="30000" dirty="0" smtClean="0"/>
              <a:t>th</a:t>
            </a:r>
            <a:r>
              <a:rPr lang="en-US" dirty="0" smtClean="0"/>
              <a:t> grade.</a:t>
            </a:r>
            <a:endParaRPr lang="en-US" dirty="0"/>
          </a:p>
          <a:p>
            <a:r>
              <a:rPr lang="en-US" dirty="0" smtClean="0"/>
              <a:t>And Islamic madrassas continued separately, focused on memorizing the Koran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2185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61" y="1219200"/>
            <a:ext cx="8442877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7042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Concord Rotary field inspection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95400"/>
            <a:ext cx="7249583" cy="543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6872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1552" y="609599"/>
            <a:ext cx="5259848" cy="6076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575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74638"/>
            <a:ext cx="8473016" cy="635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666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Meeting with college students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417638"/>
            <a:ext cx="6949016" cy="521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5882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54245"/>
            <a:ext cx="8610600" cy="591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5959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Meeting the Catholic Education Secretary and Bishop of Banjul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828800"/>
            <a:ext cx="91440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8702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10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 Massembeh, the village turned out to celebrate completion of the work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581150"/>
            <a:ext cx="6934200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7694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66700"/>
            <a:ext cx="838200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9270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teachers </a:t>
            </a:r>
            <a:r>
              <a:rPr lang="en-US" dirty="0" smtClean="0"/>
              <a:t>celebrated most </a:t>
            </a:r>
            <a:r>
              <a:rPr lang="en-US" dirty="0" smtClean="0"/>
              <a:t>of all</a:t>
            </a:r>
            <a:endParaRPr lang="en-US" dirty="0"/>
          </a:p>
        </p:txBody>
      </p:sp>
      <p:pic>
        <p:nvPicPr>
          <p:cNvPr id="3" name="dfaf2ab4-c1f6-455d-b8df-01a33dfd15f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91644" y="1273428"/>
            <a:ext cx="3160712" cy="558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343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457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Consequences of </a:t>
            </a:r>
            <a:r>
              <a:rPr lang="en-US" dirty="0"/>
              <a:t>not </a:t>
            </a:r>
            <a:r>
              <a:rPr lang="en-US" dirty="0" smtClean="0"/>
              <a:t>educating girls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Early marriage </a:t>
            </a:r>
          </a:p>
          <a:p>
            <a:pPr lvl="1"/>
            <a:r>
              <a:rPr lang="en-US" dirty="0" smtClean="0"/>
              <a:t>Traditionally, puberty </a:t>
            </a:r>
            <a:r>
              <a:rPr lang="en-US" dirty="0" smtClean="0"/>
              <a:t>was </a:t>
            </a:r>
            <a:r>
              <a:rPr lang="en-US" dirty="0" smtClean="0"/>
              <a:t>known as “marrying age”</a:t>
            </a:r>
          </a:p>
          <a:p>
            <a:r>
              <a:rPr lang="en-US" dirty="0" smtClean="0"/>
              <a:t>More babies</a:t>
            </a:r>
          </a:p>
          <a:p>
            <a:r>
              <a:rPr lang="en-US" dirty="0" smtClean="0"/>
              <a:t>Lower family incomes</a:t>
            </a:r>
          </a:p>
          <a:p>
            <a:r>
              <a:rPr lang="en-US" dirty="0" smtClean="0"/>
              <a:t>Poorer children’s health</a:t>
            </a:r>
          </a:p>
          <a:p>
            <a:r>
              <a:rPr lang="en-US" dirty="0" smtClean="0"/>
              <a:t>Not to mention the quality of life of the girls</a:t>
            </a:r>
          </a:p>
          <a:p>
            <a:r>
              <a:rPr lang="en-US" dirty="0" smtClean="0"/>
              <a:t>This is why GambiaRising was created in 2011</a:t>
            </a:r>
          </a:p>
          <a:p>
            <a:pPr lvl="1"/>
            <a:r>
              <a:rPr lang="en-US" dirty="0" smtClean="0"/>
              <a:t>By returned Peace Corps volunteers and </a:t>
            </a:r>
            <a:r>
              <a:rPr lang="en-US" dirty="0" smtClean="0"/>
              <a:t>staff</a:t>
            </a:r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317165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One finishing touch, in gratitude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" y="1230630"/>
            <a:ext cx="75184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982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GambiaRising’s</a:t>
            </a:r>
            <a:r>
              <a:rPr lang="en-US" dirty="0" smtClean="0"/>
              <a:t> </a:t>
            </a:r>
            <a:r>
              <a:rPr lang="en-US" dirty="0"/>
              <a:t>3-step approach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8382000" cy="49530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Keep girls in school through 12</a:t>
            </a:r>
            <a:r>
              <a:rPr lang="en-US" baseline="30000" dirty="0" smtClean="0"/>
              <a:t>th</a:t>
            </a:r>
            <a:r>
              <a:rPr lang="en-US" dirty="0" smtClean="0"/>
              <a:t> grade</a:t>
            </a:r>
          </a:p>
          <a:p>
            <a:pPr lvl="1"/>
            <a:r>
              <a:rPr lang="en-US" dirty="0"/>
              <a:t>Uniforms, books, supplies </a:t>
            </a:r>
          </a:p>
          <a:p>
            <a:pPr lvl="1"/>
            <a:r>
              <a:rPr lang="en-US" dirty="0"/>
              <a:t>A 12-year commitment</a:t>
            </a:r>
          </a:p>
          <a:p>
            <a:r>
              <a:rPr lang="en-US" dirty="0" smtClean="0"/>
              <a:t>Provide </a:t>
            </a:r>
            <a:r>
              <a:rPr lang="en-US" dirty="0"/>
              <a:t>scholarships for girls now in madrassas</a:t>
            </a:r>
          </a:p>
          <a:p>
            <a:r>
              <a:rPr lang="en-US" dirty="0" smtClean="0"/>
              <a:t>Help the best continue to college</a:t>
            </a:r>
          </a:p>
          <a:p>
            <a:pPr lvl="1"/>
            <a:r>
              <a:rPr lang="en-US" dirty="0" smtClean="0"/>
              <a:t>Teachers college: 3 years</a:t>
            </a:r>
          </a:p>
          <a:p>
            <a:pPr lvl="1"/>
            <a:r>
              <a:rPr lang="en-US" dirty="0" smtClean="0"/>
              <a:t>University: 4 years</a:t>
            </a:r>
          </a:p>
          <a:p>
            <a:r>
              <a:rPr lang="en-US" dirty="0" smtClean="0"/>
              <a:t>Provide housing for upcountry teachers</a:t>
            </a:r>
          </a:p>
          <a:p>
            <a:pPr lvl="1"/>
            <a:r>
              <a:rPr lang="en-US" dirty="0" smtClean="0"/>
              <a:t>Women teachers are not only good teachers,</a:t>
            </a:r>
          </a:p>
          <a:p>
            <a:pPr lvl="1"/>
            <a:r>
              <a:rPr lang="en-US" dirty="0" smtClean="0"/>
              <a:t>They </a:t>
            </a:r>
            <a:r>
              <a:rPr lang="en-US" dirty="0" smtClean="0"/>
              <a:t>are </a:t>
            </a:r>
            <a:r>
              <a:rPr lang="en-US" dirty="0" smtClean="0"/>
              <a:t>also role </a:t>
            </a:r>
            <a:r>
              <a:rPr lang="en-US" dirty="0" smtClean="0"/>
              <a:t>models for young girls</a:t>
            </a:r>
          </a:p>
          <a:p>
            <a:pPr lvl="1"/>
            <a:r>
              <a:rPr lang="en-US" dirty="0" smtClean="0"/>
              <a:t>Ideal for lump-sum </a:t>
            </a:r>
            <a:r>
              <a:rPr lang="en-US" dirty="0" smtClean="0"/>
              <a:t>project grants</a:t>
            </a:r>
          </a:p>
          <a:p>
            <a:pPr lvl="1"/>
            <a:r>
              <a:rPr lang="en-US" u="sng" dirty="0" smtClean="0"/>
              <a:t>These are </a:t>
            </a:r>
            <a:r>
              <a:rPr lang="en-US" u="sng" dirty="0" smtClean="0"/>
              <a:t>perfect </a:t>
            </a:r>
            <a:r>
              <a:rPr lang="en-US" u="sng" dirty="0" smtClean="0"/>
              <a:t>for Rotary Club projects</a:t>
            </a:r>
          </a:p>
          <a:p>
            <a:pPr lvl="1"/>
            <a:r>
              <a:rPr lang="en-US" dirty="0" smtClean="0"/>
              <a:t>Ongoing maintenance is provided by the schools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56815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Opportunities: </a:t>
            </a:r>
            <a:r>
              <a:rPr lang="en-US" dirty="0" err="1" smtClean="0"/>
              <a:t>Bwiam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30" y="1390968"/>
            <a:ext cx="8079870" cy="5182811"/>
          </a:xfrm>
        </p:spPr>
      </p:pic>
    </p:spTree>
    <p:extLst>
      <p:ext uri="{BB962C8B-B14F-4D97-AF65-F5344CB8AC3E}">
        <p14:creationId xmlns:p14="http://schemas.microsoft.com/office/powerpoint/2010/main" val="5783372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19468"/>
            <a:ext cx="8386940" cy="5486399"/>
          </a:xfrm>
        </p:spPr>
      </p:pic>
    </p:spTree>
    <p:extLst>
      <p:ext uri="{BB962C8B-B14F-4D97-AF65-F5344CB8AC3E}">
        <p14:creationId xmlns:p14="http://schemas.microsoft.com/office/powerpoint/2010/main" val="31790728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819468"/>
            <a:ext cx="8279294" cy="5478744"/>
          </a:xfrm>
        </p:spPr>
      </p:pic>
    </p:spTree>
    <p:extLst>
      <p:ext uri="{BB962C8B-B14F-4D97-AF65-F5344CB8AC3E}">
        <p14:creationId xmlns:p14="http://schemas.microsoft.com/office/powerpoint/2010/main" val="2825697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Fula </a:t>
            </a:r>
            <a:r>
              <a:rPr lang="en-US" dirty="0" err="1" smtClean="0"/>
              <a:t>Bantang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7239000" cy="914401"/>
          </a:xfrm>
        </p:spPr>
        <p:txBody>
          <a:bodyPr/>
          <a:lstStyle/>
          <a:p>
            <a:r>
              <a:rPr lang="en-US" dirty="0" smtClean="0"/>
              <a:t>Converting abandoned priest’s housing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905000"/>
            <a:ext cx="6451600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47577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en-US" dirty="0" smtClean="0"/>
              <a:t>The key to a better future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1"/>
            <a:ext cx="5181600" cy="914400"/>
          </a:xfrm>
        </p:spPr>
        <p:txBody>
          <a:bodyPr/>
          <a:lstStyle/>
          <a:p>
            <a:r>
              <a:rPr lang="en-US" dirty="0" smtClean="0"/>
              <a:t>Educating Girls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133600"/>
            <a:ext cx="6900590" cy="4574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9986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key to a better future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7467600" cy="6858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Supporting rural </a:t>
            </a:r>
            <a:r>
              <a:rPr lang="en-US" dirty="0" smtClean="0"/>
              <a:t>teachers, especially women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286001"/>
            <a:ext cx="4419599" cy="4419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25061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274" y="408097"/>
            <a:ext cx="7182926" cy="614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60153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2101405"/>
            <a:ext cx="3215926" cy="2546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61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4000" dirty="0" smtClean="0"/>
              <a:t>Massembeh village</a:t>
            </a:r>
            <a:endParaRPr lang="en-US" sz="4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400" b="1" dirty="0" smtClean="0"/>
              <a:t>in </a:t>
            </a:r>
            <a:r>
              <a:rPr lang="en-US" sz="2400" b="1" dirty="0"/>
              <a:t>the Lower River </a:t>
            </a:r>
            <a:r>
              <a:rPr lang="en-US" sz="2400" b="1" dirty="0" smtClean="0"/>
              <a:t>Region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2209801"/>
            <a:ext cx="8001000" cy="201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7218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zmcco\Dropbox\Community-Built Schools &amp; Projects\- Kitchens and Teachers Housing &amp; Gardens\Massembeh school\IMG_29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2" y="1219200"/>
            <a:ext cx="7111998" cy="533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Massembeh is off the main road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3861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school is beautiful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696" y="1600200"/>
            <a:ext cx="6032608" cy="4525963"/>
          </a:xfrm>
        </p:spPr>
      </p:pic>
    </p:spTree>
    <p:extLst>
      <p:ext uri="{BB962C8B-B14F-4D97-AF65-F5344CB8AC3E}">
        <p14:creationId xmlns:p14="http://schemas.microsoft.com/office/powerpoint/2010/main" val="1378463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Of the 329 students, 211 are girls</a:t>
            </a:r>
            <a:endParaRPr lang="en-US" dirty="0"/>
          </a:p>
        </p:txBody>
      </p:sp>
      <p:pic>
        <p:nvPicPr>
          <p:cNvPr id="11" name="Picture Placeholder 10"/>
          <p:cNvPicPr>
            <a:picLocks noGrp="1" noChangeAspect="1"/>
          </p:cNvPicPr>
          <p:nvPr>
            <p:ph type="pic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5" r="3765"/>
          <a:stretch>
            <a:fillRect/>
          </a:stretch>
        </p:blipFill>
        <p:spPr>
          <a:xfrm>
            <a:off x="762000" y="1242060"/>
            <a:ext cx="7467600" cy="5600700"/>
          </a:xfrm>
        </p:spPr>
      </p:pic>
    </p:spTree>
    <p:extLst>
      <p:ext uri="{BB962C8B-B14F-4D97-AF65-F5344CB8AC3E}">
        <p14:creationId xmlns:p14="http://schemas.microsoft.com/office/powerpoint/2010/main" val="2135469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7 of the teachers are young women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300" y="1168649"/>
            <a:ext cx="5105400" cy="5689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504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5568</TotalTime>
  <Words>504</Words>
  <Application>Microsoft Office PowerPoint</Application>
  <PresentationFormat>On-screen Show (4:3)</PresentationFormat>
  <Paragraphs>74</Paragraphs>
  <Slides>49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2" baseType="lpstr">
      <vt:lpstr>Arial</vt:lpstr>
      <vt:lpstr>Calibri</vt:lpstr>
      <vt:lpstr>Office Theme</vt:lpstr>
      <vt:lpstr>How Change Happens</vt:lpstr>
      <vt:lpstr>The Gambia: Africa’s smallest country</vt:lpstr>
      <vt:lpstr>   </vt:lpstr>
      <vt:lpstr>Consequences of not educating girls </vt:lpstr>
      <vt:lpstr>  Massembeh village</vt:lpstr>
      <vt:lpstr>Massembeh is off the main road</vt:lpstr>
      <vt:lpstr>The school is beautiful</vt:lpstr>
      <vt:lpstr>Of the 329 students, 211 are girls</vt:lpstr>
      <vt:lpstr>7 of the teachers are young women</vt:lpstr>
      <vt:lpstr>2 teachers in training are also women</vt:lpstr>
      <vt:lpstr>3 of 12 teachers are men</vt:lpstr>
      <vt:lpstr>The women teachers are dedicated</vt:lpstr>
      <vt:lpstr>The Teachers’ Housing Problem</vt:lpstr>
      <vt:lpstr>There was no housing for the teachers. Here is where 2 of the women lived:</vt:lpstr>
      <vt:lpstr>3 others lived here;  there was only room for 2 beds</vt:lpstr>
      <vt:lpstr>The women teachers stayed at the school until time for bed. All planned to transfer.</vt:lpstr>
      <vt:lpstr>The community said they would build housing, if we could provide materials:</vt:lpstr>
      <vt:lpstr>The plot was measured </vt:lpstr>
      <vt:lpstr>The community turned out</vt:lpstr>
      <vt:lpstr>Bricks were made by hand</vt:lpstr>
      <vt:lpstr>The walls went up</vt:lpstr>
      <vt:lpstr>It was hot</vt:lpstr>
      <vt:lpstr>Materials came on bush taxi roofs</vt:lpstr>
      <vt:lpstr>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</vt:lpstr>
      <vt:lpstr>Concord Rotary field inspection</vt:lpstr>
      <vt:lpstr>PowerPoint Presentation</vt:lpstr>
      <vt:lpstr>PowerPoint Presentation</vt:lpstr>
      <vt:lpstr>Meeting with college students</vt:lpstr>
      <vt:lpstr>PowerPoint Presentation</vt:lpstr>
      <vt:lpstr>Meeting the Catholic Education Secretary and Bishop of Banjul</vt:lpstr>
      <vt:lpstr>In Massembeh, the village turned out to celebrate completion of the work</vt:lpstr>
      <vt:lpstr>PowerPoint Presentation</vt:lpstr>
      <vt:lpstr>The teachers celebrated most of all</vt:lpstr>
      <vt:lpstr>One finishing touch, in gratitude</vt:lpstr>
      <vt:lpstr>GambiaRising’s 3-step approach</vt:lpstr>
      <vt:lpstr>Future Opportunities: Bwiam </vt:lpstr>
      <vt:lpstr>   </vt:lpstr>
      <vt:lpstr>   </vt:lpstr>
      <vt:lpstr>Fula Bantang</vt:lpstr>
      <vt:lpstr>The key to a better future</vt:lpstr>
      <vt:lpstr>The key to a better future</vt:lpstr>
      <vt:lpstr> 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Place to Live</dc:title>
  <dc:creator>Michael McConnell</dc:creator>
  <cp:lastModifiedBy>Mike</cp:lastModifiedBy>
  <cp:revision>72</cp:revision>
  <dcterms:created xsi:type="dcterms:W3CDTF">2024-01-21T07:09:08Z</dcterms:created>
  <dcterms:modified xsi:type="dcterms:W3CDTF">2024-11-08T23:07:27Z</dcterms:modified>
</cp:coreProperties>
</file>